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8" r:id="rId5"/>
    <p:sldId id="263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0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2</a:t>
          </a:r>
          <a:r>
            <a:rPr lang="ru-RU" b="1" dirty="0" smtClean="0"/>
            <a:t>4.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7116" y="2629981"/>
            <a:ext cx="2475384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Georgia" pitchFamily="18" charset="0"/>
              </a:rPr>
              <a:t>Культура</a:t>
            </a:r>
            <a:endParaRPr lang="ru-RU" sz="22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немало памятников архитектуры, памятных досок, памятников знаменитым землякам.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В Воронежской </a:t>
            </a:r>
            <a:r>
              <a:rPr lang="ru-RU" sz="2000" i="1" dirty="0" smtClean="0">
                <a:latin typeface="Georgia" pitchFamily="18" charset="0"/>
              </a:rPr>
              <a:t>области </a:t>
            </a:r>
            <a:r>
              <a:rPr lang="ru-RU" sz="2000" i="1" dirty="0" smtClean="0">
                <a:latin typeface="Georgia" pitchFamily="18" charset="0"/>
              </a:rPr>
              <a:t>около </a:t>
            </a:r>
            <a:r>
              <a:rPr lang="ru-RU" sz="2000" i="1" dirty="0" smtClean="0">
                <a:latin typeface="Georgia" pitchFamily="18" charset="0"/>
              </a:rPr>
              <a:t>870 библиотек. В них находится </a:t>
            </a:r>
            <a:r>
              <a:rPr lang="ru-RU" sz="2000" i="1" dirty="0" smtClean="0">
                <a:latin typeface="Georgia" pitchFamily="18" charset="0"/>
              </a:rPr>
              <a:t>приблизительно </a:t>
            </a:r>
            <a:r>
              <a:rPr lang="ru-RU" sz="2000" i="1" dirty="0" smtClean="0">
                <a:latin typeface="Georgia" pitchFamily="18" charset="0"/>
              </a:rPr>
              <a:t>16 млн. экземпляров книг и журналов.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Воронеже вещает 17 радиостанций, имеются воронежские представительства 8 телеканалов, издаётся 44 газеты. 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815"/>
            <a:ext cx="3703742" cy="2452630"/>
          </a:xfrm>
        </p:spPr>
      </p:pic>
      <p:sp>
        <p:nvSpPr>
          <p:cNvPr id="6" name="TextBox 5"/>
          <p:cNvSpPr txBox="1"/>
          <p:nvPr/>
        </p:nvSpPr>
        <p:spPr>
          <a:xfrm>
            <a:off x="1027173" y="4500570"/>
            <a:ext cx="271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Областная библиотека </a:t>
            </a:r>
          </a:p>
          <a:p>
            <a:pPr algn="ctr"/>
            <a:r>
              <a:rPr lang="ru-RU" dirty="0" smtClean="0"/>
              <a:t>имени И.С.Никитина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Georgia" pitchFamily="18" charset="0"/>
              </a:rPr>
              <a:t>Музеи</a:t>
            </a:r>
            <a:endParaRPr lang="ru-RU" sz="22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17 музеев. Их посещает около полумиллиона человек в год.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Крупнейший в области, Воронежский краеведческий музей </a:t>
            </a:r>
            <a:r>
              <a:rPr lang="ru-RU" sz="2000" i="1" dirty="0" smtClean="0">
                <a:latin typeface="Georgia" pitchFamily="18" charset="0"/>
              </a:rPr>
              <a:t>с </a:t>
            </a:r>
            <a:r>
              <a:rPr lang="ru-RU" sz="2000" i="1" dirty="0" smtClean="0">
                <a:latin typeface="Georgia" pitchFamily="18" charset="0"/>
              </a:rPr>
              <a:t>филиалами) существует с 1894 года.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Среди других можно выделить музей-диораму в Воронеже, Воронежский областной художественный музей им. И. Н. Крамского,  музей эпохи палеолита в селе </a:t>
            </a:r>
            <a:r>
              <a:rPr lang="ru-RU" sz="2000" i="1" dirty="0" err="1" smtClean="0">
                <a:latin typeface="Georgia" pitchFamily="18" charset="0"/>
              </a:rPr>
              <a:t>Костёнки</a:t>
            </a:r>
            <a:r>
              <a:rPr lang="ru-RU" sz="2000" i="1" dirty="0" smtClean="0">
                <a:latin typeface="Georgia" pitchFamily="18" charset="0"/>
              </a:rPr>
              <a:t> (Хохольский район), </a:t>
            </a:r>
            <a:r>
              <a:rPr lang="ru-RU" sz="2000" i="1" dirty="0" err="1" smtClean="0">
                <a:latin typeface="Georgia" pitchFamily="18" charset="0"/>
              </a:rPr>
              <a:t>Острогожский</a:t>
            </a:r>
            <a:r>
              <a:rPr lang="ru-RU" sz="2000" i="1" dirty="0" smtClean="0">
                <a:latin typeface="Georgia" pitchFamily="18" charset="0"/>
              </a:rPr>
              <a:t> и Борисоглебский краеведческий музей и другие.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912"/>
            <a:ext cx="3703742" cy="2452435"/>
          </a:xfrm>
        </p:spPr>
      </p:pic>
      <p:sp>
        <p:nvSpPr>
          <p:cNvPr id="6" name="TextBox 5"/>
          <p:cNvSpPr txBox="1"/>
          <p:nvPr/>
        </p:nvSpPr>
        <p:spPr>
          <a:xfrm>
            <a:off x="500034" y="4500570"/>
            <a:ext cx="383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Областной краеведческий музей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918"/>
            <a:ext cx="3703742" cy="2452630"/>
          </a:xfrm>
        </p:spPr>
      </p:pic>
      <p:pic>
        <p:nvPicPr>
          <p:cNvPr id="10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821499"/>
            <a:ext cx="3703741" cy="2452629"/>
          </a:xfrm>
        </p:spPr>
      </p:pic>
      <p:sp>
        <p:nvSpPr>
          <p:cNvPr id="11" name="TextBox 10"/>
          <p:cNvSpPr txBox="1"/>
          <p:nvPr/>
        </p:nvSpPr>
        <p:spPr>
          <a:xfrm>
            <a:off x="920469" y="6274378"/>
            <a:ext cx="722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Фрагменты экспозиции областного краеведческого музея</a:t>
            </a:r>
            <a:endParaRPr lang="ru-RU" dirty="0"/>
          </a:p>
        </p:txBody>
      </p:sp>
      <p:pic>
        <p:nvPicPr>
          <p:cNvPr id="15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868785" y="928918"/>
            <a:ext cx="3703742" cy="2452630"/>
          </a:xfrm>
        </p:spPr>
      </p:pic>
      <p:pic>
        <p:nvPicPr>
          <p:cNvPr id="17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869467" y="3821499"/>
            <a:ext cx="3702377" cy="2452630"/>
          </a:xfrm>
        </p:spPr>
      </p:pic>
      <p:pic>
        <p:nvPicPr>
          <p:cNvPr id="19" name="Рисунок 18" descr="12_3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Georgia" pitchFamily="18" charset="0"/>
              </a:rPr>
              <a:t>Театры</a:t>
            </a:r>
            <a:endParaRPr lang="ru-RU" sz="22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Воронеже 7 профессиональных театров, которые посещает около 400 тыс. зрителей в год.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городе работают театр оперы и балета, Театр драмы им. А.В. Кольцова,  Кукольный театр, Камерный театр.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 1882 года работает стационарный цирк, названный именем дрессировщика Анатолия Леонидовича Дурова.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978" y="1655912"/>
            <a:ext cx="3703447" cy="2452435"/>
          </a:xfrm>
        </p:spPr>
      </p:pic>
      <p:sp>
        <p:nvSpPr>
          <p:cNvPr id="6" name="TextBox 5"/>
          <p:cNvSpPr txBox="1"/>
          <p:nvPr/>
        </p:nvSpPr>
        <p:spPr>
          <a:xfrm>
            <a:off x="357158" y="4500570"/>
            <a:ext cx="389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Театр драмы имени А.В. Кольцова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Georgia" pitchFamily="18" charset="0"/>
              </a:rPr>
              <a:t>Культурные события</a:t>
            </a:r>
            <a:endParaRPr lang="ru-RU" sz="22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Культурная жизнь Воронежа богата событиями. Ежегодно с 2011 г. проходит Международный Платоновский фестиваль искусств. Проводятся фольклорные фестивали: «Цветущая яблоня» (</a:t>
            </a:r>
            <a:r>
              <a:rPr lang="ru-RU" sz="2000" i="1" dirty="0" err="1" smtClean="0">
                <a:latin typeface="Georgia" pitchFamily="18" charset="0"/>
              </a:rPr>
              <a:t>Острогожский</a:t>
            </a:r>
            <a:r>
              <a:rPr lang="ru-RU" sz="2000" i="1" dirty="0" smtClean="0">
                <a:latin typeface="Georgia" pitchFamily="18" charset="0"/>
              </a:rPr>
              <a:t> район), «На Троицу» (</a:t>
            </a:r>
            <a:r>
              <a:rPr lang="ru-RU" sz="2000" i="1" dirty="0" err="1" smtClean="0">
                <a:latin typeface="Georgia" pitchFamily="18" charset="0"/>
              </a:rPr>
              <a:t>Новоусманский</a:t>
            </a:r>
            <a:r>
              <a:rPr lang="ru-RU" sz="2000" i="1" dirty="0" smtClean="0">
                <a:latin typeface="Georgia" pitchFamily="18" charset="0"/>
              </a:rPr>
              <a:t> район), «Песни над Доном» (Верхний Мамон</a:t>
            </a:r>
            <a:r>
              <a:rPr lang="ru-RU" sz="2000" i="1" dirty="0" smtClean="0">
                <a:latin typeface="Georgia" pitchFamily="18" charset="0"/>
              </a:rPr>
              <a:t>), </a:t>
            </a:r>
            <a:r>
              <a:rPr lang="ru-RU" sz="2000" i="1" dirty="0" smtClean="0">
                <a:latin typeface="Georgia" pitchFamily="18" charset="0"/>
              </a:rPr>
              <a:t>«Фестиваль русского кваса» (Панино), «На родине М. Е. Пятницкого» (</a:t>
            </a:r>
            <a:r>
              <a:rPr lang="ru-RU" sz="2000" i="1" dirty="0" err="1" smtClean="0">
                <a:latin typeface="Georgia" pitchFamily="18" charset="0"/>
              </a:rPr>
              <a:t>Таловский</a:t>
            </a:r>
            <a:r>
              <a:rPr lang="ru-RU" sz="2000" i="1" dirty="0" smtClean="0">
                <a:latin typeface="Georgia" pitchFamily="18" charset="0"/>
              </a:rPr>
              <a:t> район) и другие. Любителей </a:t>
            </a:r>
            <a:r>
              <a:rPr lang="ru-RU" sz="2000" i="1" dirty="0" err="1" smtClean="0">
                <a:latin typeface="Georgia" pitchFamily="18" charset="0"/>
              </a:rPr>
              <a:t>бардовской</a:t>
            </a:r>
            <a:r>
              <a:rPr lang="ru-RU" sz="2000" i="1" dirty="0" smtClean="0">
                <a:latin typeface="Georgia" pitchFamily="18" charset="0"/>
              </a:rPr>
              <a:t> музыки собирают фестивали «</a:t>
            </a:r>
            <a:r>
              <a:rPr lang="ru-RU" sz="2000" i="1" dirty="0" err="1" smtClean="0">
                <a:latin typeface="Georgia" pitchFamily="18" charset="0"/>
              </a:rPr>
              <a:t>Рамонский</a:t>
            </a:r>
            <a:r>
              <a:rPr lang="ru-RU" sz="2000" i="1" dirty="0" smtClean="0">
                <a:latin typeface="Georgia" pitchFamily="18" charset="0"/>
              </a:rPr>
              <a:t> родник» и «Парус надежды».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978" y="1655912"/>
            <a:ext cx="3703447" cy="2452434"/>
          </a:xfrm>
        </p:spPr>
      </p:pic>
      <p:sp>
        <p:nvSpPr>
          <p:cNvPr id="6" name="TextBox 5"/>
          <p:cNvSpPr txBox="1"/>
          <p:nvPr/>
        </p:nvSpPr>
        <p:spPr>
          <a:xfrm>
            <a:off x="71406" y="4500570"/>
            <a:ext cx="448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Выступление фольклорного коллектива</a:t>
            </a:r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Чем можно доказать, что Воронеж является одним из ведущих научных и культурных центров страны?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Кто из известных деятелей науки и культуры жил 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вузы есть в Воронеже?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Назовите крупнейшие музеи Воронежской области.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Расскажите о воронежских театрах?</a:t>
            </a: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Образование и культура Воронежской области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 marL="114300" indent="-457200"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Творческие задания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Перечислите достопримечательности, имеющиеся в вашем населённом пункте, в окрестностях школы. Есть ли здесь улицы, названные именами знаменитых земляков?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музеи, театры, культурные и образовательные учреждения есть в вашем населённом пункте? Какие, по вашему мнению, необходимо открыть?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Образование и культура Воронежской области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Кого из деятелей культуры, науки и образования, родившихся, живших или работавших в Воронежской области, вы знаете?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33623"/>
            <a:ext cx="4071966" cy="2697016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1472" y="4643446"/>
            <a:ext cx="355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Академия искусств в Воронеже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Наука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Воронеж – крупный научный центр России. Большую научную работу по разным направлениям ведут вузы Воронежа.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городе 8 научно-исследовательских институтов (НИИ).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Есть они и в области: Рамонь, </a:t>
            </a:r>
            <a:r>
              <a:rPr lang="ru-RU" sz="2000" i="1" dirty="0" err="1" smtClean="0">
                <a:latin typeface="Georgia" pitchFamily="18" charset="0"/>
              </a:rPr>
              <a:t>Таловский</a:t>
            </a:r>
            <a:r>
              <a:rPr lang="ru-RU" sz="2000" i="1" dirty="0" smtClean="0">
                <a:latin typeface="Georgia" pitchFamily="18" charset="0"/>
              </a:rPr>
              <a:t> район, Россошь.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8817" y="1198870"/>
            <a:ext cx="2905927" cy="3873204"/>
          </a:xfrm>
        </p:spPr>
      </p:pic>
      <p:sp>
        <p:nvSpPr>
          <p:cNvPr id="6" name="TextBox 5"/>
          <p:cNvSpPr txBox="1"/>
          <p:nvPr/>
        </p:nvSpPr>
        <p:spPr>
          <a:xfrm>
            <a:off x="531146" y="5434628"/>
            <a:ext cx="366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Анроуниверситет</a:t>
            </a:r>
            <a:r>
              <a:rPr lang="ru-RU" dirty="0" smtClean="0"/>
              <a:t> (бывший СХИ)</a:t>
            </a:r>
          </a:p>
          <a:p>
            <a:pPr algn="ctr"/>
            <a:r>
              <a:rPr lang="ru-RU" dirty="0" smtClean="0"/>
              <a:t>старейший вуз Воронежа</a:t>
            </a:r>
          </a:p>
          <a:p>
            <a:pPr algn="ctr"/>
            <a:r>
              <a:rPr lang="ru-RU" dirty="0" smtClean="0"/>
              <a:t>(основан в 1913 году)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102483"/>
            <a:ext cx="4352956" cy="5541227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Наука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 Воронежской областью связаны имена крупных учёных, живших и работавших у нас: почвоведа К. Д. Глинки (1867-1927), биологов К. К. </a:t>
            </a:r>
            <a:r>
              <a:rPr lang="ru-RU" sz="2000" i="1" dirty="0" err="1" smtClean="0">
                <a:latin typeface="Georgia" pitchFamily="18" charset="0"/>
              </a:rPr>
              <a:t>Сент-Илера</a:t>
            </a:r>
            <a:r>
              <a:rPr lang="ru-RU" sz="2000" i="1" dirty="0" smtClean="0">
                <a:latin typeface="Georgia" pitchFamily="18" charset="0"/>
              </a:rPr>
              <a:t> (1866-1941), Б. А. </a:t>
            </a:r>
            <a:r>
              <a:rPr lang="ru-RU" sz="2000" i="1" dirty="0" err="1" smtClean="0">
                <a:latin typeface="Georgia" pitchFamily="18" charset="0"/>
              </a:rPr>
              <a:t>Келлера</a:t>
            </a:r>
            <a:r>
              <a:rPr lang="ru-RU" sz="2000" i="1" dirty="0" smtClean="0">
                <a:latin typeface="Georgia" pitchFamily="18" charset="0"/>
              </a:rPr>
              <a:t> (1874-1945), геолога А. А. </a:t>
            </a:r>
            <a:r>
              <a:rPr lang="ru-RU" sz="2000" i="1" dirty="0" err="1" smtClean="0">
                <a:latin typeface="Georgia" pitchFamily="18" charset="0"/>
              </a:rPr>
              <a:t>Дубянского</a:t>
            </a:r>
            <a:r>
              <a:rPr lang="ru-RU" sz="2000" i="1" dirty="0" smtClean="0">
                <a:latin typeface="Georgia" pitchFamily="18" charset="0"/>
              </a:rPr>
              <a:t> (1880-1974), историка В. П. Загоровского (1925-1994), конструктора-оружейника С. И. </a:t>
            </a:r>
            <a:r>
              <a:rPr lang="ru-RU" sz="2000" i="1" dirty="0" err="1" smtClean="0">
                <a:latin typeface="Georgia" pitchFamily="18" charset="0"/>
              </a:rPr>
              <a:t>Мосина</a:t>
            </a:r>
            <a:r>
              <a:rPr lang="ru-RU" sz="2000" i="1" dirty="0" smtClean="0">
                <a:latin typeface="Georgia" pitchFamily="18" charset="0"/>
              </a:rPr>
              <a:t> (1849-1902), химика А. В. </a:t>
            </a:r>
            <a:r>
              <a:rPr lang="ru-RU" sz="2000" i="1" dirty="0" err="1" smtClean="0">
                <a:latin typeface="Georgia" pitchFamily="18" charset="0"/>
              </a:rPr>
              <a:t>Думанского</a:t>
            </a:r>
            <a:r>
              <a:rPr lang="ru-RU" sz="2000" i="1" dirty="0" smtClean="0">
                <a:latin typeface="Georgia" pitchFamily="18" charset="0"/>
              </a:rPr>
              <a:t> (1880-1967), хирурга Н. Н. Бурденко (1876-1946), лесовода Г. Ф. Морозова (1867-1920), географа Ф. Н. Милькова (1918-1996) и многих других.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02483"/>
            <a:ext cx="2786081" cy="4206436"/>
          </a:xfrm>
        </p:spPr>
      </p:pic>
      <p:sp>
        <p:nvSpPr>
          <p:cNvPr id="6" name="TextBox 5"/>
          <p:cNvSpPr txBox="1"/>
          <p:nvPr/>
        </p:nvSpPr>
        <p:spPr>
          <a:xfrm>
            <a:off x="357158" y="5488560"/>
            <a:ext cx="4023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конструктору-оружейнику</a:t>
            </a:r>
          </a:p>
          <a:p>
            <a:pPr algn="ctr"/>
            <a:r>
              <a:rPr lang="ru-RU" dirty="0" smtClean="0"/>
              <a:t>С.И. </a:t>
            </a:r>
            <a:r>
              <a:rPr lang="ru-RU" dirty="0" err="1" smtClean="0"/>
              <a:t>Мосину</a:t>
            </a:r>
            <a:r>
              <a:rPr lang="ru-RU" dirty="0" smtClean="0"/>
              <a:t>, изобретателю</a:t>
            </a:r>
          </a:p>
          <a:p>
            <a:pPr algn="ctr"/>
            <a:r>
              <a:rPr lang="ru-RU" dirty="0" smtClean="0"/>
              <a:t>трёхлинейной винтовки,</a:t>
            </a:r>
          </a:p>
          <a:p>
            <a:pPr algn="ctr"/>
            <a:r>
              <a:rPr lang="ru-RU" dirty="0" smtClean="0"/>
              <a:t>в г. Рамонь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Образование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Воронеж давно известен в нашей стране и за рубежом как ведущий образовательный центр. Большая часть вузов и </a:t>
            </a:r>
            <a:r>
              <a:rPr lang="ru-RU" sz="2000" i="1" dirty="0" err="1" smtClean="0">
                <a:latin typeface="Georgia" pitchFamily="18" charset="0"/>
              </a:rPr>
              <a:t>среднеспециальных</a:t>
            </a:r>
            <a:r>
              <a:rPr lang="ru-RU" sz="2000" i="1" dirty="0" smtClean="0">
                <a:latin typeface="Georgia" pitchFamily="18" charset="0"/>
              </a:rPr>
              <a:t> учебных заведений области находится в Воронеже.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городе 17 государственных и муниципальных вузов, также есть негосударственные вузы и филиалы, 43 </a:t>
            </a:r>
            <a:r>
              <a:rPr lang="ru-RU" sz="2000" i="1" dirty="0" err="1" smtClean="0">
                <a:latin typeface="Georgia" pitchFamily="18" charset="0"/>
              </a:rPr>
              <a:t>среднепрофессиональных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учебных заведения. В них обучается свыше 60000 человек.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851 школа (2012-13 </a:t>
            </a:r>
            <a:r>
              <a:rPr lang="ru-RU" sz="2000" i="1" dirty="0" err="1" smtClean="0">
                <a:latin typeface="Georgia" pitchFamily="18" charset="0"/>
              </a:rPr>
              <a:t>у.г</a:t>
            </a:r>
            <a:r>
              <a:rPr lang="ru-RU" sz="2000" i="1" dirty="0" smtClean="0">
                <a:latin typeface="Georgia" pitchFamily="18" charset="0"/>
              </a:rPr>
              <a:t>.). Из них 249 городских и 602 сельских.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567"/>
            <a:ext cx="3703743" cy="2453128"/>
          </a:xfrm>
        </p:spPr>
      </p:pic>
      <p:sp>
        <p:nvSpPr>
          <p:cNvPr id="6" name="TextBox 5"/>
          <p:cNvSpPr txBox="1"/>
          <p:nvPr/>
        </p:nvSpPr>
        <p:spPr>
          <a:xfrm>
            <a:off x="785786" y="4500570"/>
            <a:ext cx="32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Педагогический университет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3703742" cy="2453128"/>
          </a:xfrm>
        </p:spPr>
      </p:pic>
      <p:sp>
        <p:nvSpPr>
          <p:cNvPr id="6" name="TextBox 5"/>
          <p:cNvSpPr txBox="1"/>
          <p:nvPr/>
        </p:nvSpPr>
        <p:spPr>
          <a:xfrm>
            <a:off x="1127793" y="3381798"/>
            <a:ext cx="23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Главный корпус ВГУ</a:t>
            </a:r>
            <a:endParaRPr lang="ru-RU" dirty="0"/>
          </a:p>
        </p:txBody>
      </p:sp>
      <p:pic>
        <p:nvPicPr>
          <p:cNvPr id="10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821250"/>
            <a:ext cx="3703741" cy="2453128"/>
          </a:xfrm>
        </p:spPr>
      </p:pic>
      <p:sp>
        <p:nvSpPr>
          <p:cNvPr id="11" name="TextBox 10"/>
          <p:cNvSpPr txBox="1"/>
          <p:nvPr/>
        </p:nvSpPr>
        <p:spPr>
          <a:xfrm>
            <a:off x="142844" y="6274378"/>
            <a:ext cx="418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Университет инженерных технологий</a:t>
            </a:r>
            <a:endParaRPr lang="ru-RU" dirty="0"/>
          </a:p>
        </p:txBody>
      </p:sp>
      <p:pic>
        <p:nvPicPr>
          <p:cNvPr id="15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868785" y="928670"/>
            <a:ext cx="3703742" cy="2453128"/>
          </a:xfrm>
        </p:spPr>
      </p:pic>
      <p:sp>
        <p:nvSpPr>
          <p:cNvPr id="16" name="TextBox 15"/>
          <p:cNvSpPr txBox="1"/>
          <p:nvPr/>
        </p:nvSpPr>
        <p:spPr>
          <a:xfrm>
            <a:off x="4786314" y="3381798"/>
            <a:ext cx="40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Техникум строительных технологий</a:t>
            </a:r>
            <a:endParaRPr lang="ru-RU" dirty="0"/>
          </a:p>
        </p:txBody>
      </p:sp>
      <p:pic>
        <p:nvPicPr>
          <p:cNvPr id="17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868785" y="3821499"/>
            <a:ext cx="3703743" cy="2452630"/>
          </a:xfrm>
        </p:spPr>
      </p:pic>
      <p:sp>
        <p:nvSpPr>
          <p:cNvPr id="18" name="TextBox 17"/>
          <p:cNvSpPr txBox="1"/>
          <p:nvPr/>
        </p:nvSpPr>
        <p:spPr>
          <a:xfrm>
            <a:off x="4429124" y="6274378"/>
            <a:ext cx="476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Музыкальный колледж им. Ростроповичей</a:t>
            </a:r>
            <a:endParaRPr lang="ru-RU" dirty="0"/>
          </a:p>
        </p:txBody>
      </p:sp>
      <p:pic>
        <p:nvPicPr>
          <p:cNvPr id="19" name="Рисунок 18" descr="12_3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Georgia" pitchFamily="18" charset="0"/>
              </a:rPr>
              <a:t>Культура</a:t>
            </a:r>
            <a:endParaRPr lang="ru-RU" sz="22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Воронежская область – признанный культурный центр России.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Здесь одним из первых в России появился театр.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Воронежский цирк лишь на два года моложе Московского цирка на Цветном бульваре.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городе два зоопарка</a:t>
            </a:r>
            <a:r>
              <a:rPr lang="ru-RU" sz="2000" i="1" dirty="0" smtClean="0">
                <a:latin typeface="Georgia" pitchFamily="18" charset="0"/>
              </a:rPr>
              <a:t>.</a:t>
            </a:r>
            <a:endParaRPr lang="ru-RU" sz="2000" i="1" dirty="0" smtClean="0">
              <a:latin typeface="Georgia" pitchFamily="18" charset="0"/>
            </a:endParaRP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567"/>
            <a:ext cx="3703742" cy="2453128"/>
          </a:xfrm>
        </p:spPr>
      </p:pic>
      <p:sp>
        <p:nvSpPr>
          <p:cNvPr id="6" name="TextBox 5"/>
          <p:cNvSpPr txBox="1"/>
          <p:nvPr/>
        </p:nvSpPr>
        <p:spPr>
          <a:xfrm>
            <a:off x="785786" y="4500570"/>
            <a:ext cx="294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Пингвины в Воронежском</a:t>
            </a:r>
          </a:p>
          <a:p>
            <a:pPr algn="ctr"/>
            <a:r>
              <a:rPr lang="ru-RU" dirty="0" smtClean="0"/>
              <a:t>океанариуме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Georgia" pitchFamily="18" charset="0"/>
              </a:rPr>
              <a:t>Культура</a:t>
            </a:r>
            <a:endParaRPr lang="ru-RU" sz="22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Воронежская земля – родина поэтов и </a:t>
            </a:r>
            <a:r>
              <a:rPr lang="ru-RU" sz="2000" i="1" dirty="0" smtClean="0">
                <a:latin typeface="Georgia" pitchFamily="18" charset="0"/>
              </a:rPr>
              <a:t>писателей: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А</a:t>
            </a:r>
            <a:r>
              <a:rPr lang="ru-RU" sz="2000" i="1" dirty="0" smtClean="0">
                <a:latin typeface="Georgia" pitchFamily="18" charset="0"/>
              </a:rPr>
              <a:t>. В. Кольцова (1809-1842</a:t>
            </a:r>
            <a:r>
              <a:rPr lang="ru-RU" sz="2000" i="1" dirty="0" smtClean="0">
                <a:latin typeface="Georgia" pitchFamily="18" charset="0"/>
              </a:rPr>
              <a:t>),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И</a:t>
            </a:r>
            <a:r>
              <a:rPr lang="ru-RU" sz="2000" i="1" dirty="0" smtClean="0">
                <a:latin typeface="Georgia" pitchFamily="18" charset="0"/>
              </a:rPr>
              <a:t>. С. Никитина (1824-1861</a:t>
            </a:r>
            <a:r>
              <a:rPr lang="ru-RU" sz="2000" i="1" dirty="0" smtClean="0">
                <a:latin typeface="Georgia" pitchFamily="18" charset="0"/>
              </a:rPr>
              <a:t>),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И</a:t>
            </a:r>
            <a:r>
              <a:rPr lang="ru-RU" sz="2000" i="1" dirty="0" smtClean="0">
                <a:latin typeface="Georgia" pitchFamily="18" charset="0"/>
              </a:rPr>
              <a:t>. А. Бунина (1870-1953</a:t>
            </a:r>
            <a:r>
              <a:rPr lang="ru-RU" sz="2000" i="1" dirty="0" smtClean="0">
                <a:latin typeface="Georgia" pitchFamily="18" charset="0"/>
              </a:rPr>
              <a:t>),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</a:t>
            </a:r>
            <a:r>
              <a:rPr lang="ru-RU" sz="2000" i="1" dirty="0" smtClean="0">
                <a:latin typeface="Georgia" pitchFamily="18" charset="0"/>
              </a:rPr>
              <a:t>. Я. Маршака (1887-1964</a:t>
            </a:r>
            <a:r>
              <a:rPr lang="ru-RU" sz="2000" i="1" dirty="0" smtClean="0">
                <a:latin typeface="Georgia" pitchFamily="18" charset="0"/>
              </a:rPr>
              <a:t>),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А</a:t>
            </a:r>
            <a:r>
              <a:rPr lang="ru-RU" sz="2000" i="1" dirty="0" smtClean="0">
                <a:latin typeface="Georgia" pitchFamily="18" charset="0"/>
              </a:rPr>
              <a:t>. П. Платонова (1899-1951).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Художников Н. Н. Ге (1831-1894</a:t>
            </a:r>
            <a:r>
              <a:rPr lang="ru-RU" sz="2000" i="1" dirty="0" smtClean="0">
                <a:latin typeface="Georgia" pitchFamily="18" charset="0"/>
              </a:rPr>
              <a:t>),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И</a:t>
            </a:r>
            <a:r>
              <a:rPr lang="ru-RU" sz="2000" i="1" dirty="0" smtClean="0">
                <a:latin typeface="Georgia" pitchFamily="18" charset="0"/>
              </a:rPr>
              <a:t>. Н. Крамского (1837-1887).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Здесь родился основатель Русского народного хора М. Е. Пятницкий (1864-1927).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567"/>
            <a:ext cx="3703742" cy="2453127"/>
          </a:xfrm>
        </p:spPr>
      </p:pic>
      <p:sp>
        <p:nvSpPr>
          <p:cNvPr id="6" name="TextBox 5"/>
          <p:cNvSpPr txBox="1"/>
          <p:nvPr/>
        </p:nvSpPr>
        <p:spPr>
          <a:xfrm>
            <a:off x="1027173" y="4500570"/>
            <a:ext cx="2901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Литературный некрополь</a:t>
            </a:r>
          </a:p>
          <a:p>
            <a:pPr algn="ctr"/>
            <a:r>
              <a:rPr lang="ru-RU" dirty="0" smtClean="0"/>
              <a:t>могилы А.В. Кольцова и </a:t>
            </a:r>
          </a:p>
          <a:p>
            <a:pPr algn="ctr"/>
            <a:r>
              <a:rPr lang="ru-RU" dirty="0" smtClean="0"/>
              <a:t>И.С.Никитина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Образование и культура Воронежской области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3703742" cy="2453127"/>
          </a:xfrm>
        </p:spPr>
      </p:pic>
      <p:sp>
        <p:nvSpPr>
          <p:cNvPr id="6" name="TextBox 5"/>
          <p:cNvSpPr txBox="1"/>
          <p:nvPr/>
        </p:nvSpPr>
        <p:spPr>
          <a:xfrm>
            <a:off x="1127793" y="3381798"/>
            <a:ext cx="256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И.А. Бунину</a:t>
            </a:r>
            <a:endParaRPr lang="ru-RU" dirty="0"/>
          </a:p>
        </p:txBody>
      </p:sp>
      <p:pic>
        <p:nvPicPr>
          <p:cNvPr id="10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821250"/>
            <a:ext cx="3703741" cy="2453127"/>
          </a:xfrm>
        </p:spPr>
      </p:pic>
      <p:sp>
        <p:nvSpPr>
          <p:cNvPr id="11" name="TextBox 10"/>
          <p:cNvSpPr txBox="1"/>
          <p:nvPr/>
        </p:nvSpPr>
        <p:spPr>
          <a:xfrm>
            <a:off x="920469" y="6274378"/>
            <a:ext cx="293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А.П. Платонову</a:t>
            </a:r>
            <a:endParaRPr lang="ru-RU" dirty="0"/>
          </a:p>
        </p:txBody>
      </p:sp>
      <p:pic>
        <p:nvPicPr>
          <p:cNvPr id="15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868785" y="928670"/>
            <a:ext cx="3703742" cy="2453127"/>
          </a:xfrm>
        </p:spPr>
      </p:pic>
      <p:sp>
        <p:nvSpPr>
          <p:cNvPr id="16" name="TextBox 15"/>
          <p:cNvSpPr txBox="1"/>
          <p:nvPr/>
        </p:nvSpPr>
        <p:spPr>
          <a:xfrm>
            <a:off x="5163485" y="3381798"/>
            <a:ext cx="312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М.Е. Пятницкому</a:t>
            </a:r>
            <a:endParaRPr lang="ru-RU" dirty="0"/>
          </a:p>
        </p:txBody>
      </p:sp>
      <p:pic>
        <p:nvPicPr>
          <p:cNvPr id="17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869161" y="3821499"/>
            <a:ext cx="3702990" cy="2452630"/>
          </a:xfrm>
        </p:spPr>
      </p:pic>
      <p:sp>
        <p:nvSpPr>
          <p:cNvPr id="18" name="TextBox 17"/>
          <p:cNvSpPr txBox="1"/>
          <p:nvPr/>
        </p:nvSpPr>
        <p:spPr>
          <a:xfrm>
            <a:off x="5325500" y="6274378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И.С. Никитину</a:t>
            </a:r>
            <a:endParaRPr lang="ru-RU" dirty="0"/>
          </a:p>
        </p:txBody>
      </p:sp>
      <p:pic>
        <p:nvPicPr>
          <p:cNvPr id="19" name="Рисунок 18" descr="12_3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2798" y="142852"/>
            <a:ext cx="456019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898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Образование и культура Воронежской области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75</cp:revision>
  <dcterms:created xsi:type="dcterms:W3CDTF">2014-11-28T17:41:41Z</dcterms:created>
  <dcterms:modified xsi:type="dcterms:W3CDTF">2015-01-25T08:41:55Z</dcterms:modified>
</cp:coreProperties>
</file>